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32" r:id="rId5"/>
    <p:sldId id="452" r:id="rId6"/>
    <p:sldId id="525" r:id="rId7"/>
    <p:sldId id="526" r:id="rId8"/>
    <p:sldId id="527" r:id="rId9"/>
    <p:sldId id="498" r:id="rId10"/>
    <p:sldId id="499" r:id="rId11"/>
    <p:sldId id="528" r:id="rId12"/>
    <p:sldId id="529" r:id="rId13"/>
    <p:sldId id="530" r:id="rId14"/>
    <p:sldId id="522" r:id="rId15"/>
    <p:sldId id="523" r:id="rId16"/>
    <p:sldId id="524" r:id="rId17"/>
    <p:sldId id="532" r:id="rId18"/>
    <p:sldId id="533" r:id="rId19"/>
    <p:sldId id="534" r:id="rId20"/>
    <p:sldId id="535" r:id="rId21"/>
    <p:sldId id="536" r:id="rId22"/>
    <p:sldId id="537" r:id="rId23"/>
    <p:sldId id="538" r:id="rId24"/>
    <p:sldId id="539" r:id="rId25"/>
    <p:sldId id="540" r:id="rId26"/>
    <p:sldId id="541" r:id="rId27"/>
    <p:sldId id="542" r:id="rId28"/>
    <p:sldId id="543" r:id="rId29"/>
    <p:sldId id="585" r:id="rId30"/>
    <p:sldId id="586" r:id="rId31"/>
    <p:sldId id="423" r:id="rId32"/>
    <p:sldId id="272" r:id="rId33"/>
  </p:sldIdLst>
  <p:sldSz cx="24384000" cy="13716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OCRB" panose="020B0609020202020204" pitchFamily="49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ExtraBold" panose="020B0906030804020204" pitchFamily="34" charset="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Open Sans Semibold" panose="020B0706030804020204" pitchFamily="34" charset="0"/>
      <p:regular r:id="rId46"/>
      <p:bold r:id="rId47"/>
      <p:italic r:id="rId48"/>
      <p:boldItalic r:id="rId4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3D14E"/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541CB-6FC4-FB02-8E19-DEF6D1411858}" v="4" dt="2023-11-15T14:54:42.48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S::felix.indra@binus.ac.id::9c176177-5e7f-49d1-b711-140cc48a3735" providerId="AD" clId="Web-{2FE541CB-6FC4-FB02-8E19-DEF6D1411858}"/>
    <pc:docChg chg="modSld">
      <pc:chgData name="Felix Indra" userId="S::felix.indra@binus.ac.id::9c176177-5e7f-49d1-b711-140cc48a3735" providerId="AD" clId="Web-{2FE541CB-6FC4-FB02-8E19-DEF6D1411858}" dt="2023-11-15T14:54:42.504" v="6" actId="20577"/>
      <pc:docMkLst>
        <pc:docMk/>
      </pc:docMkLst>
      <pc:sldChg chg="modSp">
        <pc:chgData name="Felix Indra" userId="S::felix.indra@binus.ac.id::9c176177-5e7f-49d1-b711-140cc48a3735" providerId="AD" clId="Web-{2FE541CB-6FC4-FB02-8E19-DEF6D1411858}" dt="2023-11-15T14:54:42.504" v="6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2FE541CB-6FC4-FB02-8E19-DEF6D1411858}" dt="2023-11-15T14:54:42.504" v="6" actId="20577"/>
          <ac:spMkLst>
            <pc:docMk/>
            <pc:sldMk cId="3696846054" sldId="272"/>
            <ac:spMk id="15" creationId="{FC0F9715-3361-3A3E-A4CD-86B7212916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titani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07-08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Logistic Regression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Logistic Regression: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Like linear regression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Given the numerical features of a sample, predict the numerical label value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E.g. given the size, weight, and thickness of the cell wall, predict the age of the cell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values 𝑦 we now want to predict take on only a small number of </a:t>
            </a:r>
            <a:r>
              <a:rPr lang="en-US" sz="4000" b="1" dirty="0">
                <a:solidFill>
                  <a:schemeClr val="tx1"/>
                </a:solidFill>
                <a:latin typeface="+mj-lt"/>
              </a:rPr>
              <a:t>discrete values</a:t>
            </a:r>
          </a:p>
        </p:txBody>
      </p:sp>
    </p:spTree>
    <p:extLst>
      <p:ext uri="{BB962C8B-B14F-4D97-AF65-F5344CB8AC3E}">
        <p14:creationId xmlns:p14="http://schemas.microsoft.com/office/powerpoint/2010/main" val="16440493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Logistic model: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Assume the outcomes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has two classes. Logistic regression starts with different model setup than linear regression: instead of modeling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as a function x directly. It model the probability of that y is equal to class 1, given X</a:t>
                </a:r>
              </a:p>
              <a:p>
                <a:pPr marL="1482726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976563" lvl="2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logistic model is:</a:t>
                </a:r>
              </a:p>
              <a:p>
                <a:pPr marL="2062163" lvl="2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062163" lvl="2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	   The right-handed function is called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sigmoid function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7494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Remember in the linear regression we have cost function:</a:t>
                </a: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In logistic Regression, the cost function used is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binary cross-entropy</a:t>
                </a:r>
              </a:p>
              <a:p>
                <a:pPr marL="1430338" indent="-5715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is the sigmoid function of x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Kotak Teks 1">
            <a:extLst>
              <a:ext uri="{FF2B5EF4-FFF2-40B4-BE49-F238E27FC236}">
                <a16:creationId xmlns:a16="http://schemas.microsoft.com/office/drawing/2014/main" id="{7095C283-73B0-3006-450E-671985F0F150}"/>
              </a:ext>
            </a:extLst>
          </p:cNvPr>
          <p:cNvSpPr txBox="1"/>
          <p:nvPr/>
        </p:nvSpPr>
        <p:spPr>
          <a:xfrm>
            <a:off x="4240017" y="1466923"/>
            <a:ext cx="30489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Loss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F5F82-0BE9-0183-25A2-4A9E06D1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43" y="3505653"/>
            <a:ext cx="7019925" cy="28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9D64EE-D577-E485-7BAF-ACC710D4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05" y="9325470"/>
            <a:ext cx="11191681" cy="121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55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Logistic Regression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7095C283-73B0-3006-450E-671985F0F150}"/>
              </a:ext>
            </a:extLst>
          </p:cNvPr>
          <p:cNvSpPr txBox="1"/>
          <p:nvPr/>
        </p:nvSpPr>
        <p:spPr>
          <a:xfrm>
            <a:off x="4591079" y="1466923"/>
            <a:ext cx="234679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Algorithm 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F87320F0-E355-E9CD-3D47-7E2068F8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54" y="3181511"/>
            <a:ext cx="18800730" cy="100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843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</p:spTree>
    <p:extLst>
      <p:ext uri="{BB962C8B-B14F-4D97-AF65-F5344CB8AC3E}">
        <p14:creationId xmlns:p14="http://schemas.microsoft.com/office/powerpoint/2010/main" val="4794643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8800" dirty="0"/>
              <a:t>Evaluation Metric</a:t>
            </a:r>
            <a:endParaRPr lang="en-US" sz="44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Typical evaluation metric for Classification problems: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Confusion matrix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Accuracy, Precision, Recall, F1-Score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ROC-Curve</a:t>
            </a:r>
          </a:p>
          <a:p>
            <a:pPr marL="858838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282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Confusion matrix is an N x N matrix used for evaluating the performance of a 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classification model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where N is the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number of target classes</a:t>
            </a: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confusion matrix is a tabular summary of the number of correct and incorrect predictions made by a classifier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69729"/>
            <a:ext cx="42078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Confusion Matrix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7B843-0EEC-4CE4-3338-A295D60633AC}"/>
              </a:ext>
            </a:extLst>
          </p:cNvPr>
          <p:cNvSpPr txBox="1"/>
          <p:nvPr/>
        </p:nvSpPr>
        <p:spPr>
          <a:xfrm>
            <a:off x="11868926" y="6219716"/>
            <a:ext cx="12020024" cy="6873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Basic Terminology Confusion Matrix: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True Positives (TP):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the actual value is Positive and predicted is also Positive.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True negatives (TN):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the actual value is Negative and prediction is also Negative.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False positives (FP):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the actual is negative but prediction is Positive. Also known as the Type 1 error</a:t>
            </a: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False negatives (FN):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When the actual is Positive but the prediction is Negative. Also known as the Type 2 error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C090A-1011-A3B2-94D6-78041FDE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83" y="6219716"/>
            <a:ext cx="8191350" cy="73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16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69729"/>
            <a:ext cx="42078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Confusion Matrix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A95A9-EB94-1A2D-FFEB-409D6C9DD9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F0F55-27AE-C36C-0550-C0DA19FB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00" y="4476126"/>
            <a:ext cx="6972300" cy="62388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235B8A0-02E2-CABC-3806-34FF2905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335" y="3311062"/>
            <a:ext cx="13233727" cy="932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C026DC-4F4D-6FBB-2346-135D4C54C52B}"/>
              </a:ext>
            </a:extLst>
          </p:cNvPr>
          <p:cNvSpPr/>
          <p:nvPr/>
        </p:nvSpPr>
        <p:spPr>
          <a:xfrm>
            <a:off x="15735300" y="5334432"/>
            <a:ext cx="933450" cy="13330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9AF3-F9F9-4601-8BFD-9C5327FE70FC}"/>
              </a:ext>
            </a:extLst>
          </p:cNvPr>
          <p:cNvSpPr/>
          <p:nvPr/>
        </p:nvSpPr>
        <p:spPr>
          <a:xfrm>
            <a:off x="21349665" y="5486832"/>
            <a:ext cx="933450" cy="13330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EF1C59-3553-A337-3788-2D9CA6FF085A}"/>
              </a:ext>
            </a:extLst>
          </p:cNvPr>
          <p:cNvSpPr/>
          <p:nvPr/>
        </p:nvSpPr>
        <p:spPr>
          <a:xfrm>
            <a:off x="15420975" y="9190162"/>
            <a:ext cx="933450" cy="13330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547F03-3D15-586B-AD52-F8A16C320009}"/>
              </a:ext>
            </a:extLst>
          </p:cNvPr>
          <p:cNvSpPr/>
          <p:nvPr/>
        </p:nvSpPr>
        <p:spPr>
          <a:xfrm>
            <a:off x="21349665" y="9381933"/>
            <a:ext cx="933450" cy="13330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87678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Confusion matrices are widely used because they give a better idea of a model’s performance than classification accuracy does.</a:t>
            </a:r>
          </a:p>
          <a:p>
            <a:pPr marL="1773238" indent="-914400" algn="just"/>
            <a:endParaRPr lang="en-US" sz="4000" b="1" dirty="0">
              <a:solidFill>
                <a:schemeClr val="tx1"/>
              </a:solidFill>
              <a:latin typeface="+mj-lt"/>
            </a:endParaRP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If you have an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imbalanced dataset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to work with, it’s always better to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use confusion matrix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as your evaluation criteria for your machine learning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69729"/>
            <a:ext cx="42078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Confusion Matrix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792180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Accuracy simply measures how often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classifier makes the correct prediction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It’s the ratio between the number of correct predictions and the total number of predictions.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accuracy metric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is not suited for imbalanced classes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Accuracy is a valid choice of evaluation for classification problems which are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 well balanced and not skewed or there is no class imbalance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91658"/>
            <a:ext cx="222657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Accuracy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39997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91658"/>
            <a:ext cx="222657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Accuracy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F365EA-34E3-18A9-50CD-19846D9A9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087" y="6677026"/>
            <a:ext cx="115919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587A5-4589-E0B4-0D78-4E7C21F1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8" y="3081337"/>
            <a:ext cx="12077700" cy="84576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00CD3D-7AFC-7FA9-2C48-99DB37AC9247}"/>
              </a:ext>
            </a:extLst>
          </p:cNvPr>
          <p:cNvSpPr/>
          <p:nvPr/>
        </p:nvSpPr>
        <p:spPr>
          <a:xfrm>
            <a:off x="280988" y="10134600"/>
            <a:ext cx="10044112" cy="12192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D2AC4-DEFD-D0F7-3952-FE738F99B612}"/>
              </a:ext>
            </a:extLst>
          </p:cNvPr>
          <p:cNvSpPr/>
          <p:nvPr/>
        </p:nvSpPr>
        <p:spPr>
          <a:xfrm>
            <a:off x="3782817" y="7148461"/>
            <a:ext cx="914400" cy="914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22560-81A1-300A-F150-84C06B16E394}"/>
              </a:ext>
            </a:extLst>
          </p:cNvPr>
          <p:cNvSpPr/>
          <p:nvPr/>
        </p:nvSpPr>
        <p:spPr>
          <a:xfrm>
            <a:off x="6887967" y="4595761"/>
            <a:ext cx="914400" cy="9144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C84F7-A532-4B27-895D-96711ECFC768}"/>
              </a:ext>
            </a:extLst>
          </p:cNvPr>
          <p:cNvSpPr/>
          <p:nvPr/>
        </p:nvSpPr>
        <p:spPr>
          <a:xfrm>
            <a:off x="4240018" y="4933898"/>
            <a:ext cx="457200" cy="757289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6CF15-6F75-1D2E-0CAB-9794FD3E654A}"/>
              </a:ext>
            </a:extLst>
          </p:cNvPr>
          <p:cNvSpPr/>
          <p:nvPr/>
        </p:nvSpPr>
        <p:spPr>
          <a:xfrm>
            <a:off x="6898883" y="7105496"/>
            <a:ext cx="721117" cy="757289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5666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 lnSpcReduction="10000"/>
          </a:bodyPr>
          <a:lstStyle/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is a measure of correctness that is achieved in true prediction. it tells us how many predictions are 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actually positive out of all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total positive predicted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Precision is a useful metric in cases where </a:t>
            </a:r>
            <a:r>
              <a:rPr lang="en-US" sz="4000" b="1" dirty="0">
                <a:solidFill>
                  <a:schemeClr val="accent1"/>
                </a:solidFill>
                <a:latin typeface="+mj-lt"/>
              </a:rPr>
              <a:t>False Positive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 </a:t>
            </a:r>
            <a:r>
              <a:rPr lang="en-US" sz="4000" i="1" dirty="0">
                <a:solidFill>
                  <a:srgbClr val="FF0000"/>
                </a:solidFill>
                <a:latin typeface="+mj-lt"/>
              </a:rPr>
              <a:t>higher concern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than False Negatives</a:t>
            </a: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Example:</a:t>
            </a:r>
          </a:p>
          <a:p>
            <a:pPr marL="3644901" lvl="3" indent="-914400" algn="just"/>
            <a:r>
              <a:rPr lang="en-US" sz="4000" b="1" dirty="0">
                <a:solidFill>
                  <a:schemeClr val="tx1"/>
                </a:solidFill>
                <a:latin typeface="+mj-lt"/>
              </a:rPr>
              <a:t>Scenario: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Consider a medical test for a non-life-threatening condition that has significant side effects from treatment. </a:t>
            </a:r>
          </a:p>
          <a:p>
            <a:pPr marL="3644901" lvl="3" indent="-914400" algn="just"/>
            <a:r>
              <a:rPr lang="en-US" sz="4000" b="1" dirty="0">
                <a:solidFill>
                  <a:schemeClr val="tx1"/>
                </a:solidFill>
                <a:latin typeface="+mj-lt"/>
              </a:rPr>
              <a:t>Problem: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In such cases, a false positive — wrongly diagnosing a </a:t>
            </a:r>
            <a:r>
              <a:rPr lang="en-US" sz="4000" dirty="0">
                <a:solidFill>
                  <a:srgbClr val="FF0000"/>
                </a:solidFill>
                <a:latin typeface="+mj-lt"/>
              </a:rPr>
              <a:t>healthy person as sick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— can lead to unnecessary treatment, causing avoidable side effects and stress. It may also lead to further unnecessary tests and procedures that carry their own risks.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11968" y="1491658"/>
            <a:ext cx="228267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Precision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862459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11968" y="1491658"/>
            <a:ext cx="228267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Precision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112827-A23D-4388-C0E5-165B5CBF5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58"/>
          <a:stretch/>
        </p:blipFill>
        <p:spPr bwMode="auto">
          <a:xfrm>
            <a:off x="697978" y="2462213"/>
            <a:ext cx="11593331" cy="900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248C89-258E-051A-1846-576BD625FE31}"/>
              </a:ext>
            </a:extLst>
          </p:cNvPr>
          <p:cNvSpPr/>
          <p:nvPr/>
        </p:nvSpPr>
        <p:spPr>
          <a:xfrm>
            <a:off x="4419855" y="4752974"/>
            <a:ext cx="1113663" cy="752475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14938-E7E3-7172-E2E9-0CF44E070FD2}"/>
              </a:ext>
            </a:extLst>
          </p:cNvPr>
          <p:cNvSpPr/>
          <p:nvPr/>
        </p:nvSpPr>
        <p:spPr>
          <a:xfrm>
            <a:off x="4419854" y="7519988"/>
            <a:ext cx="1113663" cy="752475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80D0F-0500-C181-5046-BB14B6D19EC9}"/>
              </a:ext>
            </a:extLst>
          </p:cNvPr>
          <p:cNvSpPr/>
          <p:nvPr/>
        </p:nvSpPr>
        <p:spPr>
          <a:xfrm>
            <a:off x="8013017" y="4724399"/>
            <a:ext cx="1113663" cy="7524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2AD1C-8F95-905E-8361-0EDA66804D43}"/>
              </a:ext>
            </a:extLst>
          </p:cNvPr>
          <p:cNvSpPr/>
          <p:nvPr/>
        </p:nvSpPr>
        <p:spPr>
          <a:xfrm>
            <a:off x="8165417" y="7486652"/>
            <a:ext cx="1113663" cy="7524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7ECC517-D13F-81DF-924B-1038BDAA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175" y="5460209"/>
            <a:ext cx="72199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5960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is a measure of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actual observations which are predicted correctly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i.e. how many observations of positive class are actually predicted as positive.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is also known as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Sensitivity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Recall is a useful metric in cases where False Negative trumps False Positive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Example:</a:t>
            </a:r>
          </a:p>
          <a:p>
            <a:pPr marL="3644901" lvl="3" indent="-914400" algn="just"/>
            <a:r>
              <a:rPr lang="en-US" sz="4000" b="1" dirty="0">
                <a:solidFill>
                  <a:schemeClr val="tx1"/>
                </a:solidFill>
                <a:latin typeface="+mj-lt"/>
              </a:rPr>
              <a:t>Scenario: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Airport security screenings for weapons or explosives.</a:t>
            </a:r>
          </a:p>
          <a:p>
            <a:pPr marL="3644901" lvl="3" indent="-914400" algn="just"/>
            <a:r>
              <a:rPr lang="en-US" sz="4000" b="1" dirty="0">
                <a:solidFill>
                  <a:schemeClr val="tx1"/>
                </a:solidFill>
                <a:latin typeface="+mj-lt"/>
              </a:rPr>
              <a:t>Problem: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 false negative, where a dangerous item is not detected, could result in a security breach with potentially catastrophic consequences.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455625" y="1491658"/>
            <a:ext cx="17953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Recall- 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610511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065A934-6295-2D0A-BB64-C228A2F7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9" y="2981327"/>
            <a:ext cx="13816684" cy="96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535516"/>
            <a:ext cx="14972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Recall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48C89-258E-051A-1846-576BD625FE31}"/>
              </a:ext>
            </a:extLst>
          </p:cNvPr>
          <p:cNvSpPr/>
          <p:nvPr/>
        </p:nvSpPr>
        <p:spPr>
          <a:xfrm>
            <a:off x="4476106" y="5172021"/>
            <a:ext cx="1113663" cy="752475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14938-E7E3-7172-E2E9-0CF44E070FD2}"/>
              </a:ext>
            </a:extLst>
          </p:cNvPr>
          <p:cNvSpPr/>
          <p:nvPr/>
        </p:nvSpPr>
        <p:spPr>
          <a:xfrm>
            <a:off x="8382254" y="5172021"/>
            <a:ext cx="1113663" cy="752475"/>
          </a:xfrm>
          <a:prstGeom prst="rect">
            <a:avLst/>
          </a:prstGeom>
          <a:solidFill>
            <a:srgbClr val="93D14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80D0F-0500-C181-5046-BB14B6D19EC9}"/>
              </a:ext>
            </a:extLst>
          </p:cNvPr>
          <p:cNvSpPr/>
          <p:nvPr/>
        </p:nvSpPr>
        <p:spPr>
          <a:xfrm>
            <a:off x="4476106" y="8239127"/>
            <a:ext cx="1113663" cy="7524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2AD1C-8F95-905E-8361-0EDA66804D43}"/>
              </a:ext>
            </a:extLst>
          </p:cNvPr>
          <p:cNvSpPr/>
          <p:nvPr/>
        </p:nvSpPr>
        <p:spPr>
          <a:xfrm>
            <a:off x="8165417" y="8072329"/>
            <a:ext cx="1113663" cy="75247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96DECED-34FB-07DC-993A-B14471A1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950" y="6462604"/>
            <a:ext cx="63627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8599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F1 score is a number between 0 and 1 and is the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 harmonic mean of precision and recall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We use harmonic mean because it is not sensitive to extremely large values, unlike simple averages.</a:t>
            </a:r>
          </a:p>
          <a:p>
            <a:pPr marL="2976563" lvl="2" indent="-9144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F1 score sort of maintains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balance between the precision and recall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for your classifier.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73682" y="1491658"/>
            <a:ext cx="21592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F1-Score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16494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535516"/>
            <a:ext cx="14972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Recall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001830-D3B5-FBDA-081A-079E1B2E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95925"/>
            <a:ext cx="156972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3969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179" y="2971799"/>
            <a:ext cx="22247678" cy="10744201"/>
          </a:xfrm>
        </p:spPr>
        <p:txBody>
          <a:bodyPr>
            <a:normAutofit/>
          </a:bodyPr>
          <a:lstStyle/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An ROC curve (receiver operating characteristic curve) is a graph showing the performance of a classification model at all classification thresholds.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This curve plots two parameters:</a:t>
            </a:r>
          </a:p>
          <a:p>
            <a:pPr marL="3644901" lvl="3" indent="-9144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True Positive Rate (TPR)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 synonym for recall and is therefore defined as follows:</a:t>
            </a:r>
          </a:p>
          <a:p>
            <a:pPr marL="3644901" lvl="3" indent="-914400" algn="just"/>
            <a:r>
              <a:rPr lang="en-US" sz="4000" b="1" dirty="0">
                <a:solidFill>
                  <a:srgbClr val="00B0F0"/>
                </a:solidFill>
                <a:latin typeface="+mj-lt"/>
              </a:rPr>
              <a:t>False Positive Rate (FPR)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ROC graphs are two-dimensional graphs in which TP rate is plotted on the Y axis and FP rate is plotted on the X axis.</a:t>
            </a:r>
          </a:p>
          <a:p>
            <a:pPr marL="2976563" lvl="2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An ROC graph depicts relative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tradeoffs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between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benefits (true positives)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and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costs (false positives).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91658"/>
            <a:ext cx="11235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Receiver Operating Characteristic (ROC) curves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880418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/>
              <a:t>Evaluation Metric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F29A-E9DA-D6C0-C495-A4F94BB2F536}"/>
              </a:ext>
            </a:extLst>
          </p:cNvPr>
          <p:cNvSpPr txBox="1"/>
          <p:nvPr/>
        </p:nvSpPr>
        <p:spPr>
          <a:xfrm>
            <a:off x="4240017" y="1491658"/>
            <a:ext cx="112354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Receiver Operating Characteristic (ROC) curves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6B993-0ABB-A5A1-7F22-08AB47F463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411200" y="2962493"/>
            <a:ext cx="10248900" cy="10254190"/>
          </a:xfrm>
        </p:spPr>
        <p:txBody>
          <a:bodyPr>
            <a:normAutofit/>
          </a:bodyPr>
          <a:lstStyle/>
          <a:p>
            <a:r>
              <a:rPr lang="en-ID" sz="4000" dirty="0">
                <a:latin typeface="+mj-lt"/>
              </a:rPr>
              <a:t>Observations:</a:t>
            </a:r>
          </a:p>
          <a:p>
            <a:pPr lvl="1"/>
            <a:r>
              <a:rPr lang="en-ID" sz="4000" b="1" dirty="0">
                <a:latin typeface="+mj-lt"/>
              </a:rPr>
              <a:t>(0,0): </a:t>
            </a:r>
            <a:r>
              <a:rPr lang="en-ID" sz="4000" dirty="0">
                <a:latin typeface="+mj-lt"/>
              </a:rPr>
              <a:t>classifying always negative</a:t>
            </a:r>
          </a:p>
          <a:p>
            <a:pPr lvl="1"/>
            <a:r>
              <a:rPr lang="en-ID" sz="4000" b="1" dirty="0">
                <a:latin typeface="+mj-lt"/>
              </a:rPr>
              <a:t>(1,1): </a:t>
            </a:r>
            <a:r>
              <a:rPr lang="en-ID" sz="4000" dirty="0">
                <a:latin typeface="+mj-lt"/>
              </a:rPr>
              <a:t>classifying always positive</a:t>
            </a:r>
          </a:p>
          <a:p>
            <a:pPr lvl="1"/>
            <a:r>
              <a:rPr lang="en-ID" sz="4000" b="1" dirty="0">
                <a:latin typeface="+mj-lt"/>
              </a:rPr>
              <a:t>Diagonal line: </a:t>
            </a:r>
            <a:r>
              <a:rPr lang="en-ID" sz="4000" dirty="0">
                <a:latin typeface="+mj-lt"/>
              </a:rPr>
              <a:t>random classifier</a:t>
            </a:r>
          </a:p>
          <a:p>
            <a:pPr lvl="1"/>
            <a:r>
              <a:rPr lang="en-ID" sz="4000" b="1" dirty="0">
                <a:latin typeface="+mj-lt"/>
              </a:rPr>
              <a:t>Below diagonal line: </a:t>
            </a:r>
            <a:r>
              <a:rPr lang="en-ID" sz="4000" dirty="0">
                <a:latin typeface="+mj-lt"/>
              </a:rPr>
              <a:t>worse than random classifier</a:t>
            </a:r>
          </a:p>
          <a:p>
            <a:pPr lvl="1"/>
            <a:r>
              <a:rPr lang="en-ID" sz="4000" dirty="0">
                <a:latin typeface="+mj-lt"/>
              </a:rPr>
              <a:t>Different classifier can be compared</a:t>
            </a:r>
          </a:p>
          <a:p>
            <a:pPr lvl="1"/>
            <a:r>
              <a:rPr lang="en-US" sz="4000" b="1" dirty="0">
                <a:solidFill>
                  <a:srgbClr val="00B0F0"/>
                </a:solidFill>
                <a:latin typeface="+mj-lt"/>
              </a:rPr>
              <a:t>Area Under the Curve (AUC): </a:t>
            </a:r>
            <a:r>
              <a:rPr lang="en-US" sz="4000" dirty="0">
                <a:latin typeface="+mj-lt"/>
              </a:rPr>
              <a:t>probability that a randomly chosen positive instance will be ranked ahead of randomly chosen negative instance</a:t>
            </a:r>
            <a:endParaRPr lang="en-ID" sz="4000" dirty="0">
              <a:latin typeface="+mj-lt"/>
            </a:endParaRPr>
          </a:p>
          <a:p>
            <a:endParaRPr lang="en-ID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2511-0E80-4BE3-79C0-5968074C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2691863"/>
            <a:ext cx="13024969" cy="105248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8CA70C-D092-250E-810B-6CC420031FBA}"/>
              </a:ext>
            </a:extLst>
          </p:cNvPr>
          <p:cNvSpPr/>
          <p:nvPr/>
        </p:nvSpPr>
        <p:spPr>
          <a:xfrm>
            <a:off x="1371600" y="11296650"/>
            <a:ext cx="628650" cy="628650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91CC9F-07CF-E94A-B8A0-48A55D9CAA47}"/>
              </a:ext>
            </a:extLst>
          </p:cNvPr>
          <p:cNvSpPr/>
          <p:nvPr/>
        </p:nvSpPr>
        <p:spPr>
          <a:xfrm>
            <a:off x="12192000" y="3143467"/>
            <a:ext cx="628650" cy="628650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25A82-11CB-7D23-D832-3C8BD04A5DF9}"/>
              </a:ext>
            </a:extLst>
          </p:cNvPr>
          <p:cNvSpPr txBox="1"/>
          <p:nvPr/>
        </p:nvSpPr>
        <p:spPr>
          <a:xfrm>
            <a:off x="11174093" y="2904911"/>
            <a:ext cx="10179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(1,1)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DEC2E-0855-503E-253A-A5A38E8AABA5}"/>
              </a:ext>
            </a:extLst>
          </p:cNvPr>
          <p:cNvSpPr txBox="1"/>
          <p:nvPr/>
        </p:nvSpPr>
        <p:spPr>
          <a:xfrm>
            <a:off x="2363469" y="11106785"/>
            <a:ext cx="10179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(0,0)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25978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Generative and Discriminative Model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Logistic Regression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Evaluation Measure for Classification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tasked with analyzing the Titanic dataset. The ultimate goal of your analysis is to build a model that can predict which passengers survived the Titanic disaster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https://www.kaggle.com/competitions/titanic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). Your objective is to build a logistic regression model to predict the binary outcome of survival for the Titanic passengers.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Split the dataset into a training set and a testing set to evaluate your model's performance (70:30).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Develop a logistic regression model using your selected features.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Evaluate the performance of your logistic regression model using metrics such as accuracy, precision, recall, and the ROC-AUC score.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Provide a detailed analysis of the confusion matrix to understand the true positives, false positives, true negatives, and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 fontScale="85000" lnSpcReduction="10000"/>
          </a:bodyPr>
          <a:lstStyle/>
          <a:p>
            <a:pPr marL="1430338" indent="-571500" algn="just"/>
            <a:r>
              <a:rPr lang="en-US" sz="4400" dirty="0">
                <a:latin typeface="+mj-lt"/>
              </a:rPr>
              <a:t>Barsky, M. (2012). ROC Curves [CSCI 485: Data mining]. http://csciun1.mala.bc.ca:8080/~barskym/teaching/DM2012/lectures/Lecture11.ROCcurves.pdf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Chan, S. (2020). Lecture 14 Logistic Regression. ECE595 / STAT598: Machine Learning I. https://engineering.purdue.edu/ChanGroup/ECE595/files/Lecture14_logistic.pdf</a:t>
            </a:r>
          </a:p>
          <a:p>
            <a:pPr marL="1430338" indent="-571500" algn="just"/>
            <a:r>
              <a:rPr lang="en-US" sz="4400" dirty="0" err="1">
                <a:latin typeface="+mj-lt"/>
              </a:rPr>
              <a:t>Ferramosca</a:t>
            </a:r>
            <a:r>
              <a:rPr lang="en-US" sz="4400" dirty="0">
                <a:latin typeface="+mj-lt"/>
              </a:rPr>
              <a:t>, A. (n.d.). Performance metrics. DYNAMIC SYSTEMS IDENTIFICATION COURSE. Retrieved November 14, 2023, from https://cal.unibg.it/wp-content/uploads/DSI/slide/Lecture-06-Metrics.pdf</a:t>
            </a:r>
          </a:p>
          <a:p>
            <a:pPr marL="1430020" indent="-571500" algn="just"/>
            <a:r>
              <a:rPr lang="en-US" sz="4400" dirty="0">
                <a:latin typeface="+mj-lt"/>
              </a:rPr>
              <a:t>James, G., Witten, D., Hastie, T., </a:t>
            </a:r>
            <a:r>
              <a:rPr lang="en-US" sz="4400" dirty="0" err="1">
                <a:latin typeface="+mj-lt"/>
              </a:rPr>
              <a:t>Tibshirani</a:t>
            </a:r>
            <a:r>
              <a:rPr lang="en-US" sz="4400" dirty="0">
                <a:latin typeface="+mj-lt"/>
              </a:rPr>
              <a:t>, R., &amp; Taylor, J. E. (2023). An introduction to statistical </a:t>
            </a:r>
            <a:r>
              <a:rPr lang="en-US" sz="4400">
                <a:latin typeface="+mj-lt"/>
              </a:rPr>
              <a:t>learning: With applications in Python. Springer.</a:t>
            </a:r>
            <a:endParaRPr lang="en-US" sz="4400" dirty="0">
              <a:latin typeface="+mj-lt"/>
            </a:endParaRPr>
          </a:p>
          <a:p>
            <a:pPr marL="1430020" indent="-571500" algn="just"/>
            <a:r>
              <a:rPr lang="en-US" sz="4400">
                <a:latin typeface="+mj-lt"/>
              </a:rPr>
              <a:t>Li, S. (2019). Logistic Regression. VE445: Introduction to Machine Learning. </a:t>
            </a:r>
            <a:r>
              <a:rPr lang="en-US" sz="4400" dirty="0">
                <a:latin typeface="+mj-lt"/>
              </a:rPr>
              <a:t>https://shuaili8.github.io/Teaching/VE445/L4_logistic%20regression.pdf</a:t>
            </a:r>
            <a:endParaRPr lang="en-US"/>
          </a:p>
          <a:p>
            <a:pPr marL="1430338" indent="-571500" algn="just"/>
            <a:r>
              <a:rPr lang="en-US" sz="4400" dirty="0" err="1">
                <a:latin typeface="+mj-lt"/>
              </a:rPr>
              <a:t>Raschka</a:t>
            </a:r>
            <a:r>
              <a:rPr lang="en-US" sz="4400" dirty="0">
                <a:latin typeface="+mj-lt"/>
              </a:rPr>
              <a:t>, S. (2020). Model Evaluation 5: Performance Metrics. STAT 451: Machine Learning,. https://sebastianraschka.com/pdf/lecture-notes/stat451fs20/12_eval5-metrics__slides.pdf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Suresh, A. (n.d.). What is a confusion matrix? Medium. Retrieved November 15, 2023, from https://medium.com/analytics-vidhya/what-is-a-confusion-matrix-d1c0f8feda5</a:t>
            </a:r>
          </a:p>
          <a:p>
            <a:pPr marL="1430338" indent="-571500" algn="just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and Discriminative Model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Generative and 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Discriminative Model: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Modeling the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dependence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of unobserved variables on observed ones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Also called conditional models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Deterministic: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Probabilistic: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Directly model the dependence for label prediction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Easy to define dependence on specific features and models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Practically yielding higher prediction performance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E.g. linear regression, logistic regression, k nearest neighbor, SVMs, (multilayer) </a:t>
                </a:r>
                <a:r>
                  <a:rPr lang="en-US" sz="4000" dirty="0" err="1">
                    <a:solidFill>
                      <a:schemeClr val="tx1"/>
                    </a:solidFill>
                    <a:latin typeface="+mj-lt"/>
                  </a:rPr>
                  <a:t>perceptrons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decision trees, random forest</a:t>
                </a:r>
              </a:p>
              <a:p>
                <a:pPr marL="2397126" lvl="1" indent="-914400" algn="just"/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858838" indent="0" algn="just">
                  <a:buNone/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Generative and 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Generative Model: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Modeling the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joint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probabilistic distribution of data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Given some hidden parameters or variables: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Then do the conditional inference:</a:t>
                </a:r>
              </a:p>
              <a:p>
                <a:pPr marL="1482726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Recover the data distribution [essence of data science]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Benefit from hidden variables modeling</a:t>
                </a:r>
              </a:p>
              <a:p>
                <a:pPr marL="2397126" lvl="1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E.g. Naive Bayes, Hidden Markov Model, Mixture Gaussian, Markov, Random Fields, Latent Dirichlet Allocation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521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Generative and Discriminative Model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In general: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Discriminative model models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decision boundary between the classes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Generative Model explicitly models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actual distribution of each class</a:t>
            </a:r>
          </a:p>
          <a:p>
            <a:pPr marL="2397126" lvl="1" indent="-914400" algn="just"/>
            <a:endParaRPr lang="en-US" sz="4000" b="1" dirty="0">
              <a:solidFill>
                <a:srgbClr val="00B0F0"/>
              </a:solidFill>
              <a:latin typeface="+mj-lt"/>
            </a:endParaRPr>
          </a:p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Example : Our training set is a bag of fruits. Only apples and oranges Each labeled. Imagine a post-it note stuck to the fruit</a:t>
            </a: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generative model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will model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various attributes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of fruits such as color, weight, shape,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etc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397126" lvl="1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discriminative model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might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model color alone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should that suffice to distinguish apples from oranges</a:t>
            </a:r>
          </a:p>
        </p:txBody>
      </p:sp>
    </p:spTree>
    <p:extLst>
      <p:ext uri="{BB962C8B-B14F-4D97-AF65-F5344CB8AC3E}">
        <p14:creationId xmlns:p14="http://schemas.microsoft.com/office/powerpoint/2010/main" val="3140070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Generative and Discriminative Model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A245C42-60CB-821D-78EA-23A7459D42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B05A79F-9591-2527-B0BE-865DDD7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39" y="2710936"/>
            <a:ext cx="22967848" cy="101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447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3694</TotalTime>
  <Words>1623</Words>
  <Application>Microsoft Office PowerPoint</Application>
  <PresentationFormat>Custom</PresentationFormat>
  <Paragraphs>158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Cambria Math</vt:lpstr>
      <vt:lpstr>OCRB</vt:lpstr>
      <vt:lpstr>Open Sans Semibold</vt:lpstr>
      <vt:lpstr>Open Sans ExtraBold</vt:lpstr>
      <vt:lpstr>Open Sans Light</vt:lpstr>
      <vt:lpstr>Helvetica Neue Medium</vt:lpstr>
      <vt:lpstr>Open Sans</vt:lpstr>
      <vt:lpstr>21_BasicWhite</vt:lpstr>
      <vt:lpstr>Logistic Regression</vt:lpstr>
      <vt:lpstr>Learning Outcome</vt:lpstr>
      <vt:lpstr>Outline</vt:lpstr>
      <vt:lpstr>Generative and Discriminative Model</vt:lpstr>
      <vt:lpstr>Generative and Discriminative Model</vt:lpstr>
      <vt:lpstr>Generative and Discriminative Model</vt:lpstr>
      <vt:lpstr>Generative and Discriminative Model</vt:lpstr>
      <vt:lpstr>Generative and Discriminative Model</vt:lpstr>
      <vt:lpstr>Logistic Regression</vt:lpstr>
      <vt:lpstr>Logistic Regression</vt:lpstr>
      <vt:lpstr>Logistic Regression</vt:lpstr>
      <vt:lpstr>Logistic Regression</vt:lpstr>
      <vt:lpstr>Logistic Regression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Evaluation Metric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141</cp:revision>
  <dcterms:created xsi:type="dcterms:W3CDTF">2023-10-15T02:42:15Z</dcterms:created>
  <dcterms:modified xsi:type="dcterms:W3CDTF">2023-12-15T07:43:08Z</dcterms:modified>
</cp:coreProperties>
</file>